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9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498" r:id="rId24"/>
    <p:sldId id="570" r:id="rId25"/>
    <p:sldId id="499" r:id="rId26"/>
    <p:sldId id="309" r:id="rId27"/>
    <p:sldId id="506" r:id="rId28"/>
    <p:sldId id="507" r:id="rId29"/>
    <p:sldId id="508" r:id="rId30"/>
    <p:sldId id="571" r:id="rId31"/>
    <p:sldId id="572" r:id="rId32"/>
    <p:sldId id="510" r:id="rId33"/>
    <p:sldId id="340" r:id="rId34"/>
    <p:sldId id="512" r:id="rId35"/>
    <p:sldId id="513" r:id="rId36"/>
    <p:sldId id="514" r:id="rId37"/>
    <p:sldId id="529" r:id="rId38"/>
    <p:sldId id="573" r:id="rId39"/>
    <p:sldId id="531" r:id="rId40"/>
    <p:sldId id="518" r:id="rId41"/>
    <p:sldId id="315" r:id="rId42"/>
    <p:sldId id="522" r:id="rId43"/>
    <p:sldId id="523" r:id="rId44"/>
    <p:sldId id="521" r:id="rId45"/>
    <p:sldId id="524" r:id="rId46"/>
    <p:sldId id="525" r:id="rId47"/>
    <p:sldId id="526" r:id="rId48"/>
    <p:sldId id="527" r:id="rId49"/>
    <p:sldId id="574" r:id="rId50"/>
    <p:sldId id="533" r:id="rId51"/>
    <p:sldId id="542" r:id="rId52"/>
    <p:sldId id="543" r:id="rId53"/>
    <p:sldId id="544" r:id="rId54"/>
    <p:sldId id="545" r:id="rId55"/>
    <p:sldId id="546" r:id="rId56"/>
    <p:sldId id="548" r:id="rId57"/>
    <p:sldId id="575" r:id="rId58"/>
    <p:sldId id="485" r:id="rId59"/>
    <p:sldId id="549" r:id="rId60"/>
    <p:sldId id="550" r:id="rId61"/>
    <p:sldId id="552" r:id="rId62"/>
    <p:sldId id="576" r:id="rId63"/>
    <p:sldId id="503" r:id="rId64"/>
    <p:sldId id="311" r:id="rId65"/>
    <p:sldId id="577" r:id="rId66"/>
    <p:sldId id="578" r:id="rId67"/>
    <p:sldId id="579" r:id="rId68"/>
    <p:sldId id="363" r:id="rId69"/>
    <p:sldId id="555" r:id="rId70"/>
    <p:sldId id="556" r:id="rId71"/>
    <p:sldId id="580" r:id="rId72"/>
    <p:sldId id="581" r:id="rId73"/>
    <p:sldId id="582" r:id="rId74"/>
    <p:sldId id="558" r:id="rId75"/>
    <p:sldId id="559" r:id="rId76"/>
    <p:sldId id="560" r:id="rId77"/>
    <p:sldId id="561" r:id="rId78"/>
    <p:sldId id="583" r:id="rId79"/>
    <p:sldId id="584" r:id="rId80"/>
    <p:sldId id="591" r:id="rId81"/>
    <p:sldId id="563" r:id="rId82"/>
    <p:sldId id="586" r:id="rId83"/>
    <p:sldId id="587" r:id="rId84"/>
    <p:sldId id="588" r:id="rId85"/>
    <p:sldId id="567" r:id="rId86"/>
    <p:sldId id="590" r:id="rId87"/>
    <p:sldId id="592" r:id="rId8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498"/>
            <p14:sldId id="570"/>
            <p14:sldId id="499"/>
            <p14:sldId id="309"/>
            <p14:sldId id="506"/>
            <p14:sldId id="507"/>
            <p14:sldId id="508"/>
            <p14:sldId id="571"/>
            <p14:sldId id="572"/>
            <p14:sldId id="510"/>
            <p14:sldId id="340"/>
            <p14:sldId id="512"/>
            <p14:sldId id="513"/>
            <p14:sldId id="514"/>
            <p14:sldId id="529"/>
            <p14:sldId id="573"/>
            <p14:sldId id="531"/>
            <p14:sldId id="518"/>
            <p14:sldId id="315"/>
            <p14:sldId id="522"/>
            <p14:sldId id="523"/>
            <p14:sldId id="521"/>
            <p14:sldId id="524"/>
            <p14:sldId id="525"/>
            <p14:sldId id="526"/>
            <p14:sldId id="527"/>
            <p14:sldId id="574"/>
            <p14:sldId id="533"/>
            <p14:sldId id="542"/>
            <p14:sldId id="543"/>
            <p14:sldId id="544"/>
            <p14:sldId id="545"/>
            <p14:sldId id="546"/>
            <p14:sldId id="548"/>
            <p14:sldId id="575"/>
            <p14:sldId id="485"/>
            <p14:sldId id="549"/>
            <p14:sldId id="550"/>
            <p14:sldId id="552"/>
            <p14:sldId id="576"/>
            <p14:sldId id="503"/>
            <p14:sldId id="311"/>
            <p14:sldId id="577"/>
            <p14:sldId id="578"/>
            <p14:sldId id="579"/>
            <p14:sldId id="363"/>
            <p14:sldId id="555"/>
            <p14:sldId id="556"/>
            <p14:sldId id="580"/>
            <p14:sldId id="581"/>
            <p14:sldId id="582"/>
            <p14:sldId id="558"/>
            <p14:sldId id="559"/>
            <p14:sldId id="560"/>
            <p14:sldId id="561"/>
            <p14:sldId id="583"/>
            <p14:sldId id="584"/>
            <p14:sldId id="591"/>
            <p14:sldId id="563"/>
            <p14:sldId id="586"/>
            <p14:sldId id="587"/>
            <p14:sldId id="588"/>
            <p14:sldId id="567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0" autoAdjust="0"/>
    <p:restoredTop sz="94660"/>
  </p:normalViewPr>
  <p:slideViewPr>
    <p:cSldViewPr snapToGrid="0">
      <p:cViewPr varScale="1">
        <p:scale>
          <a:sx n="96" d="100"/>
          <a:sy n="96" d="100"/>
        </p:scale>
        <p:origin x="31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17/03/2022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17/03/2022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17/03/2022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17/03/2022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17/03/2022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17/03/2022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17/03/2022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17/03/2022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12" Type="http://schemas.openxmlformats.org/officeDocument/2006/relationships/image" Target="../media/image1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03.png"/><Relationship Id="rId4" Type="http://schemas.openxmlformats.org/officeDocument/2006/relationships/image" Target="../media/image55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80958" y="1723501"/>
            <a:ext cx="2458042" cy="8272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40" y="2850160"/>
            <a:ext cx="6100073" cy="26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52DC4-F936-45F9-9169-4F87512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99244F-5DBA-476A-A0CB-45E8F156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3" y="55538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2E9B5B9-F4E7-4F2C-BC10-477A7EB7C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84" y="4566177"/>
            <a:ext cx="2957594" cy="2218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5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936938"/>
            <a:ext cx="5596823" cy="369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62159" y="1009536"/>
            <a:ext cx="364236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753060" y="1963643"/>
            <a:ext cx="3030279" cy="84667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391553" y="2544726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265579" y="3738416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2054B-6799-409D-9B97-72A5324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2449"/>
            <a:ext cx="5760000" cy="399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933813" y="1769333"/>
            <a:ext cx="3104555" cy="11579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2306" y="2672316"/>
            <a:ext cx="361507" cy="5099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92403-B10D-495E-A118-83E8F534F152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AA47-CC8D-40AC-B8BA-8B12A795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3" y="2993933"/>
            <a:ext cx="6217187" cy="20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3" y="860250"/>
            <a:ext cx="5760000" cy="426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543413" y="1553889"/>
            <a:ext cx="2494955" cy="15153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5181906" y="2856615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6716357" y="2603507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3167169" y="5155479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873272" y="518175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7157411" y="5295169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6639396" y="5312753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88" y="2964824"/>
            <a:ext cx="5869061" cy="2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5820-19A4-4355-B1E4-FF78EF1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" y="255182"/>
            <a:ext cx="5614893" cy="3142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the step model </a:t>
            </a:r>
            <a:r>
              <a:rPr lang="it-IT" dirty="0" err="1"/>
              <a:t>suggest</a:t>
            </a:r>
            <a:r>
              <a:rPr lang="it-IT" dirty="0"/>
              <a:t> to include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 </a:t>
            </a:r>
            <a:r>
              <a:rPr lang="it-IT" dirty="0" err="1"/>
              <a:t>exlude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parent_length_cm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72873-B5B2-4636-9598-7C7B845E65F8}"/>
              </a:ext>
            </a:extLst>
          </p:cNvPr>
          <p:cNvSpPr txBox="1"/>
          <p:nvPr/>
        </p:nvSpPr>
        <p:spPr>
          <a:xfrm>
            <a:off x="595087" y="4163235"/>
            <a:ext cx="457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why</a:t>
            </a:r>
            <a:r>
              <a:rPr lang="it-IT" dirty="0"/>
              <a:t> the model </a:t>
            </a:r>
            <a:r>
              <a:rPr lang="it-IT" dirty="0" err="1"/>
              <a:t>says</a:t>
            </a:r>
            <a:r>
              <a:rPr lang="it-IT" dirty="0"/>
              <a:t> the </a:t>
            </a:r>
            <a:r>
              <a:rPr lang="it-IT" b="1" dirty="0" err="1"/>
              <a:t>m+v</a:t>
            </a:r>
            <a:r>
              <a:rPr lang="it-IT" b="1" dirty="0"/>
              <a:t> </a:t>
            </a:r>
            <a:r>
              <a:rPr lang="it-IT" b="1" dirty="0" err="1"/>
              <a:t>buds</a:t>
            </a:r>
            <a:r>
              <a:rPr lang="it-IT" b="1" dirty="0"/>
              <a:t> are </a:t>
            </a:r>
            <a:r>
              <a:rPr lang="it-IT" b="1" dirty="0" err="1"/>
              <a:t>related</a:t>
            </a:r>
            <a:r>
              <a:rPr lang="it-IT" b="1" dirty="0"/>
              <a:t> to </a:t>
            </a:r>
            <a:r>
              <a:rPr lang="it-IT" b="1" dirty="0" err="1"/>
              <a:t>parent</a:t>
            </a:r>
            <a:r>
              <a:rPr lang="it-IT" b="1" dirty="0"/>
              <a:t> </a:t>
            </a:r>
            <a:r>
              <a:rPr lang="it-IT" b="1" dirty="0" err="1"/>
              <a:t>lenght</a:t>
            </a:r>
            <a:r>
              <a:rPr lang="it-IT" dirty="0"/>
              <a:t>? From the picture (the blue dots)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BB02489-154E-4FEA-83B2-4AFC672E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1279099"/>
            <a:ext cx="6341594" cy="4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0240FF-6A4B-4C21-BD04-443FF13C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71" y="2172620"/>
            <a:ext cx="6082955" cy="456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1FC12-FDB1-4072-86B7-D72B882C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1" y="829473"/>
            <a:ext cx="5760000" cy="392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(***).Coef=-1.9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b="1" u="sng" dirty="0"/>
              <a:t> </a:t>
            </a:r>
            <a:r>
              <a:rPr lang="it-IT" b="1" u="sng" dirty="0" err="1"/>
              <a:t>nodrmal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5043081" y="1553889"/>
            <a:ext cx="2995287" cy="130272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681574" y="2643964"/>
            <a:ext cx="361507" cy="4253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97226" y="478890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AIC=772.19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1789951" y="4868834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407266" y="483448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39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1D3A4F7-F913-46E5-AB59-338A408F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41" y="1580949"/>
            <a:ext cx="6082955" cy="4562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1432112" y="67235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99F08-1B56-4BE5-A4AD-37319465E8D8}"/>
              </a:ext>
            </a:extLst>
          </p:cNvPr>
          <p:cNvSpPr txBox="1"/>
          <p:nvPr/>
        </p:nvSpPr>
        <p:spPr>
          <a:xfrm>
            <a:off x="7271086" y="1320816"/>
            <a:ext cx="462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 err="1"/>
              <a:t>Normalized</a:t>
            </a:r>
            <a:r>
              <a:rPr lang="it-IT" b="1" u="sng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7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B73DB-DF2A-437C-ACCE-D95B9EBB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59606"/>
            <a:ext cx="5760000" cy="3908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39751" y="1944207"/>
            <a:ext cx="2770370" cy="7989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500843" y="2410047"/>
            <a:ext cx="638908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299990" y="223996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AIC=509.47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A52AF-FF0F-4A47-98A9-0E3FCF8A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77321"/>
            <a:ext cx="5760000" cy="415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728763"/>
            <a:ext cx="26562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34424" y="2616973"/>
            <a:ext cx="319454" cy="6100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0708EA-5B8C-4DC3-ABCC-75B5EE7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69717"/>
            <a:ext cx="5760000" cy="401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513319"/>
            <a:ext cx="2656243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53948" y="2657595"/>
            <a:ext cx="319454" cy="443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AIC=507.07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DE8A-E0A6-4E6C-A910-ABBBB183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814"/>
            <a:ext cx="5670964" cy="2308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188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2%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805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72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FF1D82-83C0-44EA-88D2-4E60C53435C7}"/>
              </a:ext>
            </a:extLst>
          </p:cNvPr>
          <p:cNvSpPr txBox="1"/>
          <p:nvPr/>
        </p:nvSpPr>
        <p:spPr>
          <a:xfrm>
            <a:off x="337246" y="980278"/>
            <a:ext cx="508945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node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length</a:t>
            </a:r>
            <a:r>
              <a:rPr lang="it-IT" sz="1400" dirty="0">
                <a:highlight>
                  <a:srgbClr val="FFFF00"/>
                </a:highlight>
              </a:rPr>
              <a:t> cm are </a:t>
            </a:r>
            <a:r>
              <a:rPr lang="it-IT" sz="1400" dirty="0" err="1">
                <a:highlight>
                  <a:srgbClr val="FFFF00"/>
                </a:highlight>
              </a:rPr>
              <a:t>correlated</a:t>
            </a:r>
            <a:r>
              <a:rPr lang="it-IT" sz="1400" dirty="0">
                <a:highlight>
                  <a:srgbClr val="FFFF00"/>
                </a:highlight>
              </a:rPr>
              <a:t>. I </a:t>
            </a:r>
            <a:r>
              <a:rPr lang="it-IT" sz="1400" dirty="0" err="1">
                <a:highlight>
                  <a:srgbClr val="FFFF00"/>
                </a:highlight>
              </a:rPr>
              <a:t>will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keep</a:t>
            </a:r>
            <a:r>
              <a:rPr lang="it-IT" sz="1400" dirty="0">
                <a:highlight>
                  <a:srgbClr val="FFFF00"/>
                </a:highlight>
              </a:rPr>
              <a:t> just one of </a:t>
            </a:r>
            <a:r>
              <a:rPr lang="it-IT" sz="1400" dirty="0" err="1">
                <a:highlight>
                  <a:srgbClr val="FFFF00"/>
                </a:highlight>
              </a:rPr>
              <a:t>those</a:t>
            </a:r>
            <a:r>
              <a:rPr lang="it-IT" sz="1400" dirty="0">
                <a:highlight>
                  <a:srgbClr val="FFFF00"/>
                </a:highlight>
              </a:rPr>
              <a:t>: LENGTH_NODE </a:t>
            </a:r>
            <a:r>
              <a:rPr lang="it-IT" sz="1400" dirty="0" err="1">
                <a:highlight>
                  <a:srgbClr val="FFFF00"/>
                </a:highlight>
              </a:rPr>
              <a:t>because</a:t>
            </a:r>
            <a:r>
              <a:rPr lang="it-IT" sz="1400" dirty="0">
                <a:highlight>
                  <a:srgbClr val="FFFF00"/>
                </a:highlight>
              </a:rPr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dirty="0" err="1">
                <a:highlight>
                  <a:srgbClr val="FFFF00"/>
                </a:highlight>
              </a:rPr>
              <a:t>Is</a:t>
            </a:r>
            <a:r>
              <a:rPr lang="it-IT" sz="1400" dirty="0">
                <a:highlight>
                  <a:srgbClr val="FFFF00"/>
                </a:highlight>
              </a:rPr>
              <a:t> the more </a:t>
            </a:r>
            <a:r>
              <a:rPr lang="it-IT" sz="1400" dirty="0" err="1">
                <a:highlight>
                  <a:srgbClr val="FFFF00"/>
                </a:highlight>
              </a:rPr>
              <a:t>significant</a:t>
            </a:r>
            <a:r>
              <a:rPr lang="it-IT" sz="1400" dirty="0">
                <a:highlight>
                  <a:srgbClr val="FFFF00"/>
                </a:highlight>
              </a:rPr>
              <a:t>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u="sng" dirty="0" err="1">
                <a:highlight>
                  <a:srgbClr val="FFFF00"/>
                </a:highlight>
              </a:rPr>
              <a:t>If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length</a:t>
            </a:r>
            <a:r>
              <a:rPr lang="it-IT" sz="1400" u="sng" dirty="0">
                <a:highlight>
                  <a:srgbClr val="FFFF00"/>
                </a:highlight>
              </a:rPr>
              <a:t> cm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alone </a:t>
            </a:r>
            <a:r>
              <a:rPr lang="it-IT" sz="1400" u="sng" dirty="0" err="1">
                <a:highlight>
                  <a:srgbClr val="FFFF00"/>
                </a:highlight>
              </a:rPr>
              <a:t>it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is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not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significant</a:t>
            </a:r>
            <a:r>
              <a:rPr lang="it-IT" sz="1400" u="sng" dirty="0">
                <a:highlight>
                  <a:srgbClr val="FFFF00"/>
                </a:highlight>
              </a:rPr>
              <a:t> </a:t>
            </a:r>
            <a:r>
              <a:rPr lang="it-IT" sz="1400" u="sng" dirty="0" err="1">
                <a:highlight>
                  <a:srgbClr val="FFFF00"/>
                </a:highlight>
              </a:rPr>
              <a:t>any</a:t>
            </a:r>
            <a:r>
              <a:rPr lang="it-IT" sz="1400" u="sng" dirty="0">
                <a:highlight>
                  <a:srgbClr val="FFFF00"/>
                </a:highlight>
              </a:rPr>
              <a:t> more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1C83757-4D03-4913-93F3-83ACAE4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AA050-08C8-4D4A-8588-9FD19941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96" y="2201562"/>
            <a:ext cx="5245220" cy="3185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2C604-17FC-4A40-8742-4AAB4663BE7F}"/>
              </a:ext>
            </a:extLst>
          </p:cNvPr>
          <p:cNvSpPr/>
          <p:nvPr/>
        </p:nvSpPr>
        <p:spPr>
          <a:xfrm>
            <a:off x="4019909" y="3910642"/>
            <a:ext cx="672861" cy="1725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EABDF5-6F00-49C3-8E05-763EE9B2EC33}"/>
              </a:ext>
            </a:extLst>
          </p:cNvPr>
          <p:cNvCxnSpPr>
            <a:cxnSpLocks/>
          </p:cNvCxnSpPr>
          <p:nvPr/>
        </p:nvCxnSpPr>
        <p:spPr>
          <a:xfrm>
            <a:off x="2955806" y="1849919"/>
            <a:ext cx="1699034" cy="206072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FBFBAE-4B3D-4128-AF99-8E890717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09" y="1943134"/>
            <a:ext cx="576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42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3"/>
            <a:ext cx="5760000" cy="373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082432"/>
            <a:ext cx="2656243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794630" y="2657595"/>
            <a:ext cx="394058" cy="2131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7146669" y="2143482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(NODE)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AIC=512.18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167169" y="515547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10940-6F3C-4B39-9CB3-6EAC2D683311}"/>
              </a:ext>
            </a:extLst>
          </p:cNvPr>
          <p:cNvSpPr txBox="1"/>
          <p:nvPr/>
        </p:nvSpPr>
        <p:spPr>
          <a:xfrm>
            <a:off x="6839395" y="5034826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168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1.7%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3656E6B-22CC-4E63-8A7E-B8596A5611CB}"/>
              </a:ext>
            </a:extLst>
          </p:cNvPr>
          <p:cNvSpPr/>
          <p:nvPr/>
        </p:nvSpPr>
        <p:spPr>
          <a:xfrm>
            <a:off x="6321380" y="5052410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730B4-E3BF-43BB-B11A-6891B000427F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37AA7-463C-49F8-B50A-CC4CCFB0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02" y="2549090"/>
            <a:ext cx="4874798" cy="20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44BE5D-CA24-4565-AF7E-F43EC6DE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3" y="815969"/>
            <a:ext cx="5760000" cy="3605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83216" y="559212"/>
            <a:ext cx="305381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Ratio: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significnt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Rank_node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(*). But with 8% of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casuality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ratio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(cm)/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53878" y="1297876"/>
            <a:ext cx="2656243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726972" y="2512813"/>
            <a:ext cx="747261" cy="3569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4B4D961-9772-48C5-B6F0-517D33CD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96" y="2225616"/>
            <a:ext cx="5464965" cy="409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C4F9E-9A05-419F-A74A-0550A80C0D55}"/>
              </a:ext>
            </a:extLst>
          </p:cNvPr>
          <p:cNvSpPr txBox="1"/>
          <p:nvPr/>
        </p:nvSpPr>
        <p:spPr>
          <a:xfrm>
            <a:off x="1334218" y="4876800"/>
            <a:ext cx="339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Thus</a:t>
            </a:r>
            <a:r>
              <a:rPr lang="it-IT" dirty="0">
                <a:highlight>
                  <a:srgbClr val="FFFF00"/>
                </a:highlight>
              </a:rPr>
              <a:t>, the model </a:t>
            </a:r>
            <a:r>
              <a:rPr lang="it-IT" dirty="0" err="1">
                <a:highlight>
                  <a:srgbClr val="FFFF00"/>
                </a:highlight>
              </a:rPr>
              <a:t>that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has</a:t>
            </a:r>
            <a:r>
              <a:rPr lang="it-IT" dirty="0">
                <a:highlight>
                  <a:srgbClr val="FFFF00"/>
                </a:highlight>
              </a:rPr>
              <a:t> more </a:t>
            </a:r>
            <a:r>
              <a:rPr lang="it-IT" dirty="0" err="1">
                <a:highlight>
                  <a:srgbClr val="FFFF00"/>
                </a:highlight>
              </a:rPr>
              <a:t>sense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the one </a:t>
            </a:r>
            <a:r>
              <a:rPr lang="it-IT" dirty="0" err="1">
                <a:highlight>
                  <a:srgbClr val="FFFF00"/>
                </a:highlight>
              </a:rPr>
              <a:t>considering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only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(</a:t>
            </a:r>
            <a:r>
              <a:rPr lang="it-IT" dirty="0" err="1">
                <a:highlight>
                  <a:srgbClr val="FFFF00"/>
                </a:highlight>
              </a:rPr>
              <a:t>nodes</a:t>
            </a:r>
            <a:r>
              <a:rPr lang="it-IT" dirty="0">
                <a:highlight>
                  <a:srgbClr val="FFFF00"/>
                </a:highligh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55567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595005" y="2869373"/>
            <a:ext cx="617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Actually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8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0E48EB2-A168-4273-A429-0A89019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9" y="1276592"/>
            <a:ext cx="5760000" cy="4754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3" y="1341765"/>
            <a:ext cx="305381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5624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285420"/>
            <a:ext cx="109610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AIC=348.31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9979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D749-3AC3-43B2-9872-B44CD26A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186933"/>
            <a:ext cx="5760000" cy="472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257937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54180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85492" y="3153508"/>
            <a:ext cx="1208849" cy="9085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AIC=346.31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9A8EC-1C8A-4FD8-B26F-94AE5DF958B9}"/>
              </a:ext>
            </a:extLst>
          </p:cNvPr>
          <p:cNvSpPr txBox="1"/>
          <p:nvPr/>
        </p:nvSpPr>
        <p:spPr>
          <a:xfrm>
            <a:off x="2938569" y="5987018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412272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6F08-81F4-4499-B163-5A7418A3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" y="1228684"/>
            <a:ext cx="5760000" cy="4498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545026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03078" y="3194538"/>
            <a:ext cx="1288088" cy="767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2022533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6253-1574-44E1-9AE0-2A6F5575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302035"/>
            <a:ext cx="5760000" cy="393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Coef=-0.72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545026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57600" y="3039988"/>
            <a:ext cx="1383531" cy="5209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AIC=344.5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951966" y="2545135"/>
            <a:ext cx="14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76BC2-A214-4E2E-8417-4D46603D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8" y="2892066"/>
            <a:ext cx="5064370" cy="2110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651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6.5%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M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~6.5%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M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63470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4C4E5-223C-4084-B1FE-D3FCC785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3" y="1215366"/>
            <a:ext cx="5760000" cy="386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545026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009292" y="2993096"/>
            <a:ext cx="1042767" cy="3948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AIC=344.8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496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5%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ECC0C-85C2-4810-AA01-0E8D1FA4FD33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~5%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BE607-24AB-48DD-8A5D-3751B715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56" y="2890549"/>
            <a:ext cx="4922091" cy="21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9C456-4C57-4978-B962-6E19E294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42556"/>
            <a:ext cx="5760000" cy="387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98069" y="1341765"/>
            <a:ext cx="32762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93677" y="1649542"/>
            <a:ext cx="2842514" cy="1539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53044" y="2993096"/>
            <a:ext cx="1299016" cy="1955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AIC=346.8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87012-A3C7-4F04-B258-D84D833F8E51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11149-0B7A-44EB-A04C-769E4BFD4EC0}"/>
              </a:ext>
            </a:extLst>
          </p:cNvPr>
          <p:cNvSpPr txBox="1"/>
          <p:nvPr/>
        </p:nvSpPr>
        <p:spPr>
          <a:xfrm>
            <a:off x="8170338" y="2389787"/>
            <a:ext cx="17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1BC2C-879E-42C5-857F-115EE7D0E8EA}"/>
              </a:ext>
            </a:extLst>
          </p:cNvPr>
          <p:cNvSpPr txBox="1"/>
          <p:nvPr/>
        </p:nvSpPr>
        <p:spPr>
          <a:xfrm>
            <a:off x="7056323" y="5212217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8BF78204-D1C0-4B2B-98F9-F2C814BCF46B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03C1D-4905-4EFC-AE02-4450AC8A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76" y="2691530"/>
            <a:ext cx="4493166" cy="25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FBCD8F-0E44-454A-AACB-4F72054779AC}"/>
              </a:ext>
            </a:extLst>
          </p:cNvPr>
          <p:cNvSpPr/>
          <p:nvPr/>
        </p:nvSpPr>
        <p:spPr>
          <a:xfrm>
            <a:off x="5032744" y="4515293"/>
            <a:ext cx="503275" cy="219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B9B5-559D-4176-94C2-E3CC976F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331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BAC334-CD1C-4771-9879-8CAC5CCC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9" y="1717732"/>
            <a:ext cx="5565165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37447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CA16-66CE-42D3-9511-1FFCEC6B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1" y="1191779"/>
            <a:ext cx="5760000" cy="473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520502" y="1341765"/>
            <a:ext cx="3133451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96063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AIC=322.51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2758293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19B2-4695-4B68-8BA7-5CBC9827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232964"/>
            <a:ext cx="5760000" cy="467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561443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185445" y="3189768"/>
            <a:ext cx="1096107" cy="10207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AIC=320.52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rank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</p:spTree>
    <p:extLst>
      <p:ext uri="{BB962C8B-B14F-4D97-AF65-F5344CB8AC3E}">
        <p14:creationId xmlns:p14="http://schemas.microsoft.com/office/powerpoint/2010/main" val="321182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D6703-E4A8-4AF8-97D2-CBE2F3FC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2" y="1243213"/>
            <a:ext cx="6084000" cy="472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Coef=0.02;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Coef=-0.32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584546" y="2295872"/>
            <a:ext cx="2368062" cy="14022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418705" y="3274828"/>
            <a:ext cx="1165841" cy="846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AIC=318.54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417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4%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~4%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v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4615A0-6EEF-4472-BDB8-9B655EA1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89" y="3075995"/>
            <a:ext cx="4936830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8C98F-825D-4883-B7E3-8DF8833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52386"/>
            <a:ext cx="5760000" cy="440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(**).Coef=-0.28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499912" y="2080429"/>
            <a:ext cx="2452696" cy="14346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210493" y="3230728"/>
            <a:ext cx="1289419" cy="5686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AIC=320.71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736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7%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~7%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744CB-8538-4396-9605-8238B064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63" y="3012564"/>
            <a:ext cx="5502127" cy="21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DDE77-A1FB-4506-AE0F-072D760E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" y="1315746"/>
            <a:ext cx="5760000" cy="38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distance+m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(*).Coef=-0.2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864985"/>
            <a:ext cx="2889194" cy="14551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0"/>
            <a:ext cx="1289419" cy="462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AIC=321.71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39009" y="26597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287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3%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4AD206-A998-4848-9E67-6FCCE540D4A1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~3%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007527-A00C-4366-B55B-6EAF261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81" y="2976356"/>
            <a:ext cx="4938048" cy="22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6EE8-B0D4-4E5E-BA9A-7748753B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1" y="1228684"/>
            <a:ext cx="5760000" cy="393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251262" y="1341765"/>
            <a:ext cx="340269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significant</a:t>
            </a:r>
            <a:r>
              <a:rPr lang="it-IT" sz="1400" dirty="0"/>
              <a:t>(***).Coef=-0.6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5063414" y="1649542"/>
            <a:ext cx="2889194" cy="15323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73995" y="3088961"/>
            <a:ext cx="1289419" cy="1858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AIC=324.81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8710655" y="1965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5860E-DC66-42E2-B50D-6256CA5DC9AF}"/>
              </a:ext>
            </a:extLst>
          </p:cNvPr>
          <p:cNvSpPr txBox="1"/>
          <p:nvPr/>
        </p:nvSpPr>
        <p:spPr>
          <a:xfrm>
            <a:off x="2858009" y="5942521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52933-4FF9-4619-B230-BBE416827955}"/>
              </a:ext>
            </a:extLst>
          </p:cNvPr>
          <p:cNvSpPr txBox="1"/>
          <p:nvPr/>
        </p:nvSpPr>
        <p:spPr>
          <a:xfrm>
            <a:off x="7056323" y="5212217"/>
            <a:ext cx="4989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64A6E0-CC22-4905-A976-C677786C2671}"/>
              </a:ext>
            </a:extLst>
          </p:cNvPr>
          <p:cNvSpPr/>
          <p:nvPr/>
        </p:nvSpPr>
        <p:spPr>
          <a:xfrm>
            <a:off x="6538308" y="522980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8F2F5-8138-44B7-9157-555873CA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11" y="2273099"/>
            <a:ext cx="4923054" cy="28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234A8-C4E2-425E-A318-1466B801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B5ACB-3D16-4E71-B77D-F1D9B2DE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3A6EA-5AA2-41FE-9D80-A2392ACD4C15}"/>
              </a:ext>
            </a:extLst>
          </p:cNvPr>
          <p:cNvSpPr txBox="1"/>
          <p:nvPr/>
        </p:nvSpPr>
        <p:spPr>
          <a:xfrm>
            <a:off x="6357259" y="32965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step model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include the 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length,and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exlude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permutations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1% of random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F3230-DCD8-42AA-B07C-A837E1A3584A}"/>
              </a:ext>
            </a:extLst>
          </p:cNvPr>
          <p:cNvSpPr/>
          <p:nvPr/>
        </p:nvSpPr>
        <p:spPr>
          <a:xfrm>
            <a:off x="0" y="5245395"/>
            <a:ext cx="3544186" cy="1612605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3F5CC-5BFF-40C4-8833-C81D0BB6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215"/>
            <a:ext cx="6006544" cy="45049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32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159594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7B0D3-B5C7-4B39-94C7-30F5DE03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8" y="726574"/>
            <a:ext cx="5760000" cy="4398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Coef=-0.07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Coef=-1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 -0.7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Coef=0.55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832063" y="2059499"/>
            <a:ext cx="3209563" cy="8916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523559" y="2576422"/>
            <a:ext cx="308504" cy="749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248343" y="446649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394658" y="5371557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AIC=496.57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smallest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057399" y="5987842"/>
            <a:ext cx="345831" cy="3048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8527031" y="2465378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5C3982-BF2C-4FDF-8E04-6A16DA94EA9C}"/>
              </a:ext>
            </a:extLst>
          </p:cNvPr>
          <p:cNvSpPr txBox="1"/>
          <p:nvPr/>
        </p:nvSpPr>
        <p:spPr>
          <a:xfrm>
            <a:off x="6843612" y="5325281"/>
            <a:ext cx="4989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19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0.2%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088D0DF-093B-4A4C-A13B-5B7F752BBBA7}"/>
              </a:ext>
            </a:extLst>
          </p:cNvPr>
          <p:cNvSpPr/>
          <p:nvPr/>
        </p:nvSpPr>
        <p:spPr>
          <a:xfrm>
            <a:off x="6354684" y="54652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0C1A0-24D9-401B-8A80-ED36D607CBE0}"/>
              </a:ext>
            </a:extLst>
          </p:cNvPr>
          <p:cNvSpPr txBox="1"/>
          <p:nvPr/>
        </p:nvSpPr>
        <p:spPr>
          <a:xfrm>
            <a:off x="687168" y="651721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~0.2% (&lt;1%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keep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 in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B3556-067F-403B-A1B5-4ACBCBBF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22" y="2915032"/>
            <a:ext cx="5760000" cy="22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7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5FB17-146E-4482-8DCD-082A52AC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777693"/>
            <a:ext cx="4925158" cy="1761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+ </a:t>
            </a:r>
            <a:r>
              <a:rPr lang="it-IT" sz="2000" dirty="0" err="1"/>
              <a:t>length</a:t>
            </a:r>
            <a:r>
              <a:rPr lang="it-IT" sz="2000" dirty="0"/>
              <a:t>(</a:t>
            </a:r>
            <a:r>
              <a:rPr lang="it-IT" sz="2000" dirty="0" err="1"/>
              <a:t>node</a:t>
            </a:r>
            <a:r>
              <a:rPr lang="it-IT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D8DD7-2401-453F-98F1-2375F60C6792}"/>
              </a:ext>
            </a:extLst>
          </p:cNvPr>
          <p:cNvSpPr/>
          <p:nvPr/>
        </p:nvSpPr>
        <p:spPr>
          <a:xfrm>
            <a:off x="2862841" y="1569920"/>
            <a:ext cx="702744" cy="1113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AD1A05-547F-4A30-9381-A7F5D36DCE6D}"/>
              </a:ext>
            </a:extLst>
          </p:cNvPr>
          <p:cNvSpPr txBox="1"/>
          <p:nvPr/>
        </p:nvSpPr>
        <p:spPr>
          <a:xfrm>
            <a:off x="2598588" y="5892581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length_cm</a:t>
            </a:r>
            <a:r>
              <a:rPr lang="it-IT" dirty="0"/>
              <a:t> and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 are </a:t>
            </a:r>
            <a:r>
              <a:rPr lang="it-IT" dirty="0" err="1"/>
              <a:t>correlated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length_node</a:t>
            </a:r>
            <a:r>
              <a:rPr lang="it-IT" dirty="0"/>
              <a:t> from the glm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26F2D31-0A61-4056-84D3-59C6F5E5C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60" y="2049275"/>
            <a:ext cx="5124408" cy="3843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04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273C3E-B858-4D8C-A3BD-963DF142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278" y="1934478"/>
            <a:ext cx="5760000" cy="4196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372A7-0A40-4627-93A7-0807C2B4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6" y="787341"/>
            <a:ext cx="5760000" cy="38139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shoot</a:t>
            </a:r>
            <a:r>
              <a:rPr lang="it-IT" sz="2000" dirty="0"/>
              <a:t> </a:t>
            </a:r>
            <a:r>
              <a:rPr lang="it-IT" sz="2000" dirty="0" err="1"/>
              <a:t>length</a:t>
            </a:r>
            <a:r>
              <a:rPr lang="it-IT" sz="2000" dirty="0"/>
              <a:t>(cm)+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node+distance</a:t>
            </a:r>
            <a:r>
              <a:rPr lang="it-IT" sz="20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Coef=-0.35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386470" y="1628612"/>
            <a:ext cx="3655156" cy="11075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077966" y="2466754"/>
            <a:ext cx="308504" cy="538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60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70064" y="4098432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161223" y="4755748"/>
            <a:ext cx="2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AIC=517.74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greater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754209" y="4836564"/>
            <a:ext cx="345831" cy="304855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4CB4-9F94-4B52-A49F-13463D9A5FFB}"/>
              </a:ext>
            </a:extLst>
          </p:cNvPr>
          <p:cNvSpPr txBox="1"/>
          <p:nvPr/>
        </p:nvSpPr>
        <p:spPr>
          <a:xfrm>
            <a:off x="4589780" y="2700103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3480F2-D546-4698-B026-A214F9849F79}"/>
              </a:ext>
            </a:extLst>
          </p:cNvPr>
          <p:cNvSpPr txBox="1"/>
          <p:nvPr/>
        </p:nvSpPr>
        <p:spPr>
          <a:xfrm>
            <a:off x="2490144" y="5222235"/>
            <a:ext cx="352783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71D9D7-E4D4-4DD6-B458-6A57884A7DD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17978" y="4255697"/>
            <a:ext cx="4822469" cy="12281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9A77E79-20BB-4E40-B8C4-B685EB6221CC}"/>
              </a:ext>
            </a:extLst>
          </p:cNvPr>
          <p:cNvSpPr/>
          <p:nvPr/>
        </p:nvSpPr>
        <p:spPr>
          <a:xfrm>
            <a:off x="10887856" y="3943262"/>
            <a:ext cx="378242" cy="312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63BC20-8B87-4C09-9383-C0BCAE030E24}"/>
              </a:ext>
            </a:extLst>
          </p:cNvPr>
          <p:cNvSpPr txBox="1"/>
          <p:nvPr/>
        </p:nvSpPr>
        <p:spPr>
          <a:xfrm>
            <a:off x="6125501" y="6142986"/>
            <a:ext cx="53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AIC=516.61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E92B4B9-9783-43E3-9487-6EB781DF1648}"/>
              </a:ext>
            </a:extLst>
          </p:cNvPr>
          <p:cNvSpPr/>
          <p:nvPr/>
        </p:nvSpPr>
        <p:spPr>
          <a:xfrm>
            <a:off x="8534026" y="6191880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094BB-4139-4F53-B7A9-610053D38C1A}"/>
              </a:ext>
            </a:extLst>
          </p:cNvPr>
          <p:cNvSpPr txBox="1"/>
          <p:nvPr/>
        </p:nvSpPr>
        <p:spPr>
          <a:xfrm>
            <a:off x="10933456" y="3265232"/>
            <a:ext cx="1320750" cy="380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Remove</a:t>
            </a:r>
            <a:r>
              <a:rPr lang="it-IT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75DFDCA-27E2-416B-BB02-E6D67FA45C64}"/>
              </a:ext>
            </a:extLst>
          </p:cNvPr>
          <p:cNvSpPr/>
          <p:nvPr/>
        </p:nvSpPr>
        <p:spPr>
          <a:xfrm>
            <a:off x="5910530" y="2789208"/>
            <a:ext cx="565032" cy="2162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143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FC0458F-871B-4BB3-9C38-E44AC515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4" y="4517663"/>
            <a:ext cx="4009011" cy="143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83079-42D2-4DE8-B08F-BBCCB530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1" y="697669"/>
            <a:ext cx="5760000" cy="34624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618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</a:t>
            </a:r>
            <a:r>
              <a:rPr lang="it-IT" sz="2000" dirty="0" err="1"/>
              <a:t>node</a:t>
            </a:r>
            <a:endParaRPr lang="it-IT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277709" y="889948"/>
            <a:ext cx="352783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80" y="114737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77920" y="65867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40502" y="1197725"/>
            <a:ext cx="3601124" cy="1196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4131998" y="2248837"/>
            <a:ext cx="308504" cy="28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025A9-DEF5-47DF-AA1A-6E74466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61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DD22-9656-420B-AC08-6DEDC5D5700B}"/>
              </a:ext>
            </a:extLst>
          </p:cNvPr>
          <p:cNvSpPr/>
          <p:nvPr/>
        </p:nvSpPr>
        <p:spPr>
          <a:xfrm>
            <a:off x="119888" y="3489066"/>
            <a:ext cx="1275658" cy="2696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7ECAF-74AD-4555-A581-8F94972C8456}"/>
              </a:ext>
            </a:extLst>
          </p:cNvPr>
          <p:cNvSpPr txBox="1"/>
          <p:nvPr/>
        </p:nvSpPr>
        <p:spPr>
          <a:xfrm>
            <a:off x="234718" y="4148331"/>
            <a:ext cx="25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AIC=516.22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endParaRPr lang="it-IT" b="1" u="sng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D37A706-445F-4753-B2A8-A986E6D9E92E}"/>
              </a:ext>
            </a:extLst>
          </p:cNvPr>
          <p:cNvSpPr/>
          <p:nvPr/>
        </p:nvSpPr>
        <p:spPr>
          <a:xfrm>
            <a:off x="2656896" y="4180569"/>
            <a:ext cx="345831" cy="30485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B922-85B8-483F-A0E8-8D23648CF486}"/>
              </a:ext>
            </a:extLst>
          </p:cNvPr>
          <p:cNvSpPr/>
          <p:nvPr/>
        </p:nvSpPr>
        <p:spPr>
          <a:xfrm>
            <a:off x="2325183" y="5150663"/>
            <a:ext cx="663426" cy="800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9A7-D6E2-4B62-8403-6D886C605E75}"/>
              </a:ext>
            </a:extLst>
          </p:cNvPr>
          <p:cNvSpPr txBox="1"/>
          <p:nvPr/>
        </p:nvSpPr>
        <p:spPr>
          <a:xfrm>
            <a:off x="257978" y="6033184"/>
            <a:ext cx="569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WILL CHOSE THIS MODEL EVEN THOUGH THE STEP SUGGEST TO KEEP ALL THE PARAMETERS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7DB98C9-AC8A-4A4D-B9EB-D183E0D4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47" y="1965931"/>
            <a:ext cx="5599369" cy="41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62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9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256F8-E70E-49D9-8D3F-F825AC15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6" y="751278"/>
            <a:ext cx="5760000" cy="4256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37607" y="880130"/>
            <a:ext cx="316309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Rank_node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(**).Coef=0.03</a:t>
            </a:r>
          </a:p>
          <a:p>
            <a:pPr algn="ctr"/>
            <a:r>
              <a:rPr lang="it-IT" sz="1400" dirty="0" err="1"/>
              <a:t>Parent:length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786594" y="1834237"/>
            <a:ext cx="3132563" cy="11006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420834" y="2595010"/>
            <a:ext cx="365760" cy="6798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63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182D2-CA19-41E2-8B82-8B1778B18D0C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0876E-ED33-4DFA-AD0A-06C233B1ACD1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407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5760000" cy="390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Coef=+0.0076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(**).Coef=*0.05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20717" y="1026610"/>
            <a:ext cx="3555147" cy="17011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54957" y="2459414"/>
            <a:ext cx="365760" cy="53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61A2-008A-4566-BC0D-5677ABE8CEB6}"/>
              </a:ext>
            </a:extLst>
          </p:cNvPr>
          <p:cNvSpPr txBox="1"/>
          <p:nvPr/>
        </p:nvSpPr>
        <p:spPr>
          <a:xfrm>
            <a:off x="6523383" y="2090082"/>
            <a:ext cx="52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permute </a:t>
            </a:r>
            <a:r>
              <a:rPr lang="it-IT" dirty="0" err="1"/>
              <a:t>length</a:t>
            </a:r>
            <a:r>
              <a:rPr lang="it-IT" dirty="0"/>
              <a:t> (cm) 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942565" y="4886622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512570" y="4844195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AIC=1603.1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b="1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0F478-6854-47AD-AECE-2F6C0535DEDA}"/>
              </a:ext>
            </a:extLst>
          </p:cNvPr>
          <p:cNvSpPr txBox="1"/>
          <p:nvPr/>
        </p:nvSpPr>
        <p:spPr>
          <a:xfrm>
            <a:off x="6646439" y="494672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0.05%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BD230CEE-52AC-49BC-B0D2-8613E7F56CD4}"/>
              </a:ext>
            </a:extLst>
          </p:cNvPr>
          <p:cNvSpPr/>
          <p:nvPr/>
        </p:nvSpPr>
        <p:spPr>
          <a:xfrm>
            <a:off x="6300607" y="518016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2F8A3-50A8-489F-AD30-9DFA1052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90" y="2396293"/>
            <a:ext cx="5760000" cy="2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317704-4552-4046-B93D-B2946B82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50448"/>
            <a:ext cx="3682047" cy="2497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A263F4-15AF-47DC-BD74-3E11E807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84" y="202483"/>
            <a:ext cx="4376784" cy="3282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82576B-DA19-46A2-B9BB-F6A091078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17" y="3348146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C136D22-6950-4B25-A82C-CD8DDB27D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61" y="3247800"/>
            <a:ext cx="4497772" cy="3373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4807F30-5392-4109-A6B9-97605D246971}"/>
              </a:ext>
            </a:extLst>
          </p:cNvPr>
          <p:cNvSpPr/>
          <p:nvPr/>
        </p:nvSpPr>
        <p:spPr>
          <a:xfrm>
            <a:off x="3526260" y="2794958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72D9C7C-0D9E-4B54-BAAF-4AA175DC2702}"/>
              </a:ext>
            </a:extLst>
          </p:cNvPr>
          <p:cNvSpPr/>
          <p:nvPr/>
        </p:nvSpPr>
        <p:spPr>
          <a:xfrm rot="4744538">
            <a:off x="5813510" y="387042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E8717A-1F47-4474-B0EA-9F732AFFDB26}"/>
              </a:ext>
            </a:extLst>
          </p:cNvPr>
          <p:cNvSpPr/>
          <p:nvPr/>
        </p:nvSpPr>
        <p:spPr>
          <a:xfrm rot="17042971">
            <a:off x="928436" y="3208477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34A04-00DE-43F4-9A75-81BF787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" y="764492"/>
            <a:ext cx="5760000" cy="3384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(***).Coef=0.03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6" y="151669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407407" y="595723"/>
            <a:ext cx="3568457" cy="185318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4041647" y="2321392"/>
            <a:ext cx="365760" cy="2550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D3D43685-0DD4-4145-AA85-959E9B965B71}"/>
              </a:ext>
            </a:extLst>
          </p:cNvPr>
          <p:cNvSpPr/>
          <p:nvPr/>
        </p:nvSpPr>
        <p:spPr>
          <a:xfrm>
            <a:off x="3730168" y="4266223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3B9D0-003B-42B8-A9C7-9D2E284D8CC4}"/>
              </a:ext>
            </a:extLst>
          </p:cNvPr>
          <p:cNvSpPr txBox="1"/>
          <p:nvPr/>
        </p:nvSpPr>
        <p:spPr>
          <a:xfrm>
            <a:off x="127257" y="4207397"/>
            <a:ext cx="36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AIC=1607.6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DA9046-7A21-4A31-AA9D-739B45EC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9" y="1802028"/>
            <a:ext cx="5946998" cy="4460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1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21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47F56-BA42-42C8-9281-D873BD22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" y="744830"/>
            <a:ext cx="5760000" cy="4283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84473"/>
            <a:ext cx="3511062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130425" y="1638580"/>
            <a:ext cx="2721106" cy="13093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637444" y="2600607"/>
            <a:ext cx="492981" cy="694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AIC=845.41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265579" y="3731327"/>
            <a:ext cx="526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371A66-4F58-46B0-9D8D-E1B4E4E0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20" y="3381336"/>
            <a:ext cx="4817580" cy="3000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E2253-241F-44C5-BF9B-A1A69838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0574"/>
            <a:ext cx="5760000" cy="3875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5999" y="684473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 -0.05;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4710022" y="1207693"/>
            <a:ext cx="3112174" cy="1572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4311041" y="2599605"/>
            <a:ext cx="398981" cy="3621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69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54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E690-CECE-4310-9877-929DE6A35414}"/>
              </a:ext>
            </a:extLst>
          </p:cNvPr>
          <p:cNvSpPr txBox="1"/>
          <p:nvPr/>
        </p:nvSpPr>
        <p:spPr>
          <a:xfrm>
            <a:off x="586154" y="5164015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AIC=843.45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949CB0-D90C-4CF2-BA4B-4139605B9C15}"/>
              </a:ext>
            </a:extLst>
          </p:cNvPr>
          <p:cNvSpPr txBox="1"/>
          <p:nvPr/>
        </p:nvSpPr>
        <p:spPr>
          <a:xfrm>
            <a:off x="6704177" y="2266853"/>
            <a:ext cx="526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STEP( )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model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0C5B5CE9-4A43-4BDA-B95B-A0C6A26D3B25}"/>
              </a:ext>
            </a:extLst>
          </p:cNvPr>
          <p:cNvSpPr/>
          <p:nvPr/>
        </p:nvSpPr>
        <p:spPr>
          <a:xfrm>
            <a:off x="1960047" y="5164016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AAB7AF-1935-4785-9ED9-C75CEF06EA73}"/>
              </a:ext>
            </a:extLst>
          </p:cNvPr>
          <p:cNvSpPr/>
          <p:nvPr/>
        </p:nvSpPr>
        <p:spPr>
          <a:xfrm rot="5400000">
            <a:off x="8947318" y="3363468"/>
            <a:ext cx="560558" cy="21398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C1F5B-DA29-4CE5-9181-44AD875F9C0E}"/>
              </a:ext>
            </a:extLst>
          </p:cNvPr>
          <p:cNvSpPr/>
          <p:nvPr/>
        </p:nvSpPr>
        <p:spPr>
          <a:xfrm>
            <a:off x="6286859" y="5696347"/>
            <a:ext cx="2915977" cy="8767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21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70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2B29C-59F3-4923-8713-2774415C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44830"/>
            <a:ext cx="3448054" cy="232018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9A221DE-84FD-44A6-B898-7B4B4170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87" y="299048"/>
            <a:ext cx="4503306" cy="3377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3634527-F029-45CD-9055-AAB9129A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3991"/>
            <a:ext cx="4566566" cy="3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1B9722EB-D679-41DB-AB7E-50B20EA76533}"/>
              </a:ext>
            </a:extLst>
          </p:cNvPr>
          <p:cNvSpPr/>
          <p:nvPr/>
        </p:nvSpPr>
        <p:spPr>
          <a:xfrm>
            <a:off x="3204207" y="2702472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E8C1ED-AC36-4DDC-9687-0328282DEBF1}"/>
              </a:ext>
            </a:extLst>
          </p:cNvPr>
          <p:cNvSpPr/>
          <p:nvPr/>
        </p:nvSpPr>
        <p:spPr>
          <a:xfrm rot="4744538">
            <a:off x="5491457" y="377794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45AED6B-4143-4F77-8F70-74D79919AE4F}"/>
              </a:ext>
            </a:extLst>
          </p:cNvPr>
          <p:cNvSpPr/>
          <p:nvPr/>
        </p:nvSpPr>
        <p:spPr>
          <a:xfrm rot="17042971">
            <a:off x="606383" y="3115991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894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CAB11-D78C-4F7E-B535-32BD0DC7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798213"/>
            <a:ext cx="5760000" cy="303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4169433" y="577623"/>
            <a:ext cx="3744778" cy="16851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3770452" y="2184979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AIC=858.31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7122ECF-E43A-473F-B367-41976EF97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38" y="1948905"/>
            <a:ext cx="5851405" cy="43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5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6CA23-E3A0-4E4A-BC1F-FA9682ED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2" y="774272"/>
            <a:ext cx="5760000" cy="38853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8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A827-FD57-4479-A70E-CADBB6D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27F64-B26E-470D-B95C-6F0FFE92E66E}"/>
              </a:ext>
            </a:extLst>
          </p:cNvPr>
          <p:cNvSpPr txBox="1"/>
          <p:nvPr/>
        </p:nvSpPr>
        <p:spPr>
          <a:xfrm>
            <a:off x="2245101" y="219257"/>
            <a:ext cx="2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8CC4D-9966-4420-AC0E-CD4F4E2E11B9}"/>
              </a:ext>
            </a:extLst>
          </p:cNvPr>
          <p:cNvSpPr txBox="1"/>
          <p:nvPr/>
        </p:nvSpPr>
        <p:spPr>
          <a:xfrm>
            <a:off x="6188014" y="269846"/>
            <a:ext cx="345239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Normal_Distance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Coef=4.5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EB2B1-252D-48DE-BA35-5E2D948A4879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5037826" y="793066"/>
            <a:ext cx="2876385" cy="20016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C4743-C2AF-4AB4-848F-5909C9E92FF0}"/>
              </a:ext>
            </a:extLst>
          </p:cNvPr>
          <p:cNvSpPr/>
          <p:nvPr/>
        </p:nvSpPr>
        <p:spPr>
          <a:xfrm>
            <a:off x="4638845" y="2716930"/>
            <a:ext cx="398981" cy="1556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4484B-DE55-4081-9F7C-E5246E1BBB73}"/>
              </a:ext>
            </a:extLst>
          </p:cNvPr>
          <p:cNvSpPr txBox="1"/>
          <p:nvPr/>
        </p:nvSpPr>
        <p:spPr>
          <a:xfrm>
            <a:off x="678169" y="4749388"/>
            <a:ext cx="13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AIC=847.31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0EDE2D49-5491-470E-B200-A5B8CDDB5E65}"/>
              </a:ext>
            </a:extLst>
          </p:cNvPr>
          <p:cNvSpPr/>
          <p:nvPr/>
        </p:nvSpPr>
        <p:spPr>
          <a:xfrm>
            <a:off x="2052062" y="474938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2418DC-28CB-43A5-AAE4-2FCA54A2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97" y="2007503"/>
            <a:ext cx="5620985" cy="4215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4A92A04D-7706-4901-ADA4-A31A48E1A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9" y="3688399"/>
            <a:ext cx="3814189" cy="2860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C0E7D3-C012-4F20-B03B-648B2A995C7B}"/>
              </a:ext>
            </a:extLst>
          </p:cNvPr>
          <p:cNvCxnSpPr>
            <a:cxnSpLocks/>
          </p:cNvCxnSpPr>
          <p:nvPr/>
        </p:nvCxnSpPr>
        <p:spPr>
          <a:xfrm flipH="1">
            <a:off x="6136755" y="5118720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F2C887-08E2-415F-B1D6-4108E7B6B38B}"/>
              </a:ext>
            </a:extLst>
          </p:cNvPr>
          <p:cNvSpPr txBox="1"/>
          <p:nvPr/>
        </p:nvSpPr>
        <p:spPr>
          <a:xfrm>
            <a:off x="6577147" y="5869222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225A1-527C-493F-96F6-B04D5CF6017B}"/>
              </a:ext>
            </a:extLst>
          </p:cNvPr>
          <p:cNvSpPr txBox="1"/>
          <p:nvPr/>
        </p:nvSpPr>
        <p:spPr>
          <a:xfrm>
            <a:off x="10661250" y="5850309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43119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73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DD48B-F5E7-4778-A5C7-375DD2C6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56061"/>
            <a:ext cx="5787062" cy="4878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(**).Coef=0.06;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726760"/>
            <a:ext cx="2675721" cy="834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555339" cy="10926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AIC=328.76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LENGTH_NODE</a:t>
            </a:r>
          </a:p>
        </p:txBody>
      </p:sp>
    </p:spTree>
    <p:extLst>
      <p:ext uri="{BB962C8B-B14F-4D97-AF65-F5344CB8AC3E}">
        <p14:creationId xmlns:p14="http://schemas.microsoft.com/office/powerpoint/2010/main" val="133325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2C7C3-B3CB-4DF3-B954-5994BA3C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82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75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03608" y="3143841"/>
            <a:ext cx="1492387" cy="10496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AIC=327.06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3F3E8-12EB-4895-867F-3F1F991CCB37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distance+rank+m+v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01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DB1C2-E8CB-4FAE-9553-890416D2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72219"/>
            <a:ext cx="5760000" cy="47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76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(***).Coef=0.05;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726612" y="3153254"/>
            <a:ext cx="1469384" cy="764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AIC=328.14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415236" y="2704925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rank</a:t>
            </a:r>
            <a:r>
              <a:rPr lang="it-IT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4D56E-EF63-40D6-B9C3-43D2F89D438B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25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0.25%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648B4668-B39E-4199-9278-EE7AD2820C91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49B0B-86BC-4E5E-A5D7-E0F97C96DA8C}"/>
              </a:ext>
            </a:extLst>
          </p:cNvPr>
          <p:cNvSpPr txBox="1"/>
          <p:nvPr/>
        </p:nvSpPr>
        <p:spPr>
          <a:xfrm>
            <a:off x="3286892" y="6070607"/>
            <a:ext cx="381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How can I make a </a:t>
            </a:r>
            <a:r>
              <a:rPr lang="it-IT" dirty="0" err="1">
                <a:highlight>
                  <a:srgbClr val="FFFF00"/>
                </a:highlight>
              </a:rPr>
              <a:t>graph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those</a:t>
            </a:r>
            <a:r>
              <a:rPr lang="it-IT" dirty="0">
                <a:highlight>
                  <a:srgbClr val="FFFF00"/>
                </a:highlight>
              </a:rPr>
              <a:t> 4 </a:t>
            </a:r>
            <a:r>
              <a:rPr lang="it-IT" dirty="0" err="1">
                <a:highlight>
                  <a:srgbClr val="FFFF00"/>
                </a:highlight>
              </a:rPr>
              <a:t>predictors</a:t>
            </a:r>
            <a:r>
              <a:rPr lang="it-IT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16706-4166-4297-A6B5-DFF5680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37" y="3081046"/>
            <a:ext cx="5760000" cy="22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02EE8-C78E-41DC-8902-F3ABDD7C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50" y="2774413"/>
            <a:ext cx="4680000" cy="346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distance+rank+m+v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9D714-D815-4BC1-A85C-80C7C6E52E7E}"/>
              </a:ext>
            </a:extLst>
          </p:cNvPr>
          <p:cNvSpPr txBox="1"/>
          <p:nvPr/>
        </p:nvSpPr>
        <p:spPr>
          <a:xfrm>
            <a:off x="2610929" y="1476595"/>
            <a:ext cx="656731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</a:t>
            </a:r>
            <a:r>
              <a:rPr lang="it-IT" sz="1600" dirty="0" err="1"/>
              <a:t>function</a:t>
            </a:r>
            <a:r>
              <a:rPr lang="it-IT" sz="1600" dirty="0"/>
              <a:t> </a:t>
            </a:r>
            <a:r>
              <a:rPr lang="it-IT" sz="1600" dirty="0" err="1"/>
              <a:t>says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best model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«m».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removed</a:t>
            </a:r>
            <a:r>
              <a:rPr lang="it-IT" sz="1600" dirty="0"/>
              <a:t> 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</a:t>
            </a:r>
          </a:p>
          <a:p>
            <a:pPr algn="ctr"/>
            <a:r>
              <a:rPr lang="it-IT" sz="1600" dirty="0" err="1"/>
              <a:t>If</a:t>
            </a:r>
            <a:r>
              <a:rPr lang="it-IT" sz="1600" dirty="0"/>
              <a:t> I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remove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from the model (</a:t>
            </a:r>
            <a:r>
              <a:rPr lang="it-IT" sz="1600" dirty="0" err="1"/>
              <a:t>because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trhe</a:t>
            </a:r>
            <a:r>
              <a:rPr lang="it-IT" sz="1600" dirty="0"/>
              <a:t> </a:t>
            </a:r>
            <a:r>
              <a:rPr lang="it-IT" sz="1600" dirty="0" err="1"/>
              <a:t>less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. </a:t>
            </a:r>
            <a:r>
              <a:rPr lang="it-IT" sz="1600" dirty="0" err="1"/>
              <a:t>Even</a:t>
            </a:r>
            <a:r>
              <a:rPr lang="it-IT" sz="1600" dirty="0"/>
              <a:t> </a:t>
            </a:r>
            <a:r>
              <a:rPr lang="it-IT" sz="1600" dirty="0" err="1"/>
              <a:t>though</a:t>
            </a:r>
            <a:r>
              <a:rPr lang="it-IT" sz="1600" dirty="0"/>
              <a:t> </a:t>
            </a:r>
            <a:r>
              <a:rPr lang="it-IT" sz="1600" dirty="0" err="1"/>
              <a:t>permutations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0.25% of </a:t>
            </a:r>
            <a:r>
              <a:rPr lang="it-IT" sz="1600" dirty="0" err="1"/>
              <a:t>causal</a:t>
            </a:r>
            <a:r>
              <a:rPr lang="it-IT" sz="1600" dirty="0"/>
              <a:t> </a:t>
            </a:r>
            <a:r>
              <a:rPr lang="it-IT" sz="1600" dirty="0" err="1"/>
              <a:t>effect</a:t>
            </a:r>
            <a:r>
              <a:rPr lang="it-IT" sz="16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FB2A-6FBD-4E15-A024-6676DE7F1A09}"/>
              </a:ext>
            </a:extLst>
          </p:cNvPr>
          <p:cNvSpPr/>
          <p:nvPr/>
        </p:nvSpPr>
        <p:spPr>
          <a:xfrm>
            <a:off x="3322944" y="5102629"/>
            <a:ext cx="3397170" cy="11672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9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6163" y="910217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(cm)+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distance+rank+m+v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7EEEF36-B6D3-4D49-B12B-82A7B144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7B7B85C-20E8-4000-AEC8-3D461105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88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B0A02EC0-03B4-448C-A751-6A231B2D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1233382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A6790AE4-5B4C-4344-8F1D-2E6BB065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4021475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85808BDD-A3FA-4EA3-A6D1-9315E16E5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0" y="3996009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98C1E8AE-2927-47A5-BE25-7B276918D19F}"/>
              </a:ext>
            </a:extLst>
          </p:cNvPr>
          <p:cNvSpPr/>
          <p:nvPr/>
        </p:nvSpPr>
        <p:spPr>
          <a:xfrm>
            <a:off x="3543511" y="3429000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846A0D-AF36-473F-9639-072A41370E12}"/>
              </a:ext>
            </a:extLst>
          </p:cNvPr>
          <p:cNvSpPr/>
          <p:nvPr/>
        </p:nvSpPr>
        <p:spPr>
          <a:xfrm rot="4744538">
            <a:off x="5667633" y="448721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9412FF4-EFDA-40BB-BC62-8F7F3C329928}"/>
              </a:ext>
            </a:extLst>
          </p:cNvPr>
          <p:cNvSpPr/>
          <p:nvPr/>
        </p:nvSpPr>
        <p:spPr>
          <a:xfrm rot="17042971">
            <a:off x="1624183" y="4371606"/>
            <a:ext cx="263612" cy="55318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974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09256-6420-4375-8DBC-E830B5E1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" y="1252386"/>
            <a:ext cx="5760000" cy="401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70AD47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(***). Coef=-0.75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649542"/>
            <a:ext cx="2675721" cy="1911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4560498" y="3153254"/>
            <a:ext cx="635498" cy="1707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AIC=366.44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F2D5B40-0CE8-4077-9EC9-7D412C7D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37" y="2535255"/>
            <a:ext cx="4957985" cy="3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80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</p:spTree>
    <p:extLst>
      <p:ext uri="{BB962C8B-B14F-4D97-AF65-F5344CB8AC3E}">
        <p14:creationId xmlns:p14="http://schemas.microsoft.com/office/powerpoint/2010/main" val="1003303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F4674-B66E-4FA9-8961-00A866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68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distance+rank+m_v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81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11695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511316"/>
            <a:ext cx="2675721" cy="10496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05193" y="3036119"/>
            <a:ext cx="1214098" cy="10758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AIC=236.03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distance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001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D8F3E-780A-404E-9CCE-F182AAA6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198895"/>
            <a:ext cx="5760000" cy="4474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nodes</a:t>
            </a:r>
            <a:r>
              <a:rPr lang="it-IT" dirty="0"/>
              <a:t>)+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82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295872"/>
            <a:ext cx="2675721" cy="12650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40656" y="3100754"/>
            <a:ext cx="1214098" cy="740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AIC=234.09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length_node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788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C31A6-B871-4CBF-B346-899B9DA7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" y="1228684"/>
            <a:ext cx="5760000" cy="3671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83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(cm)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2080429"/>
            <a:ext cx="2675721" cy="14804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213178" y="2851630"/>
            <a:ext cx="895417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AIC=234.73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285892" y="3100754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</a:t>
            </a:r>
            <a:r>
              <a:rPr lang="it-IT" dirty="0" err="1"/>
              <a:t>remove</a:t>
            </a:r>
            <a:r>
              <a:rPr lang="it-IT" dirty="0"/>
              <a:t> from the model </a:t>
            </a:r>
            <a:r>
              <a:rPr lang="it-IT" dirty="0" err="1"/>
              <a:t>length_cm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160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BAF82-8540-41E2-B85A-C549E9D1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5760000" cy="4195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 </a:t>
            </a:r>
            <a:r>
              <a:rPr lang="it-IT" dirty="0" err="1"/>
              <a:t>rank+m_v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84</a:t>
            </a:fld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6175-2A5E-471F-A4BD-B61BA4279FDD}"/>
              </a:ext>
            </a:extLst>
          </p:cNvPr>
          <p:cNvSpPr txBox="1"/>
          <p:nvPr/>
        </p:nvSpPr>
        <p:spPr>
          <a:xfrm>
            <a:off x="6316376" y="1341765"/>
            <a:ext cx="35010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(**).Coef=0.16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M_V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91165" y="1864985"/>
            <a:ext cx="2675721" cy="169593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686356" y="3174795"/>
            <a:ext cx="1214990" cy="4982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838200" y="601036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AIC=234.07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2125318" y="6034065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7731342" y="2256667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5C81-9FCC-4187-99FC-E75DB65C6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47" y="2628370"/>
            <a:ext cx="5760000" cy="27370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B93E7-019B-4D2A-B10F-9F2707FB57FD}"/>
              </a:ext>
            </a:extLst>
          </p:cNvPr>
          <p:cNvSpPr txBox="1"/>
          <p:nvPr/>
        </p:nvSpPr>
        <p:spPr>
          <a:xfrm>
            <a:off x="6660616" y="5419050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82358D6D-C99F-477C-961E-5EB833498CBB}"/>
              </a:ext>
            </a:extLst>
          </p:cNvPr>
          <p:cNvSpPr/>
          <p:nvPr/>
        </p:nvSpPr>
        <p:spPr>
          <a:xfrm>
            <a:off x="6314784" y="5652499"/>
            <a:ext cx="345831" cy="3693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133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386ADE0-801F-4A87-A330-656E9F48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1935825"/>
            <a:ext cx="5355541" cy="401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D46DA938-6A25-4020-9378-1270433D6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935824"/>
            <a:ext cx="5355542" cy="401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C3D176-7BA2-42B9-804B-EFFB1450CB76}"/>
              </a:ext>
            </a:extLst>
          </p:cNvPr>
          <p:cNvSpPr txBox="1"/>
          <p:nvPr/>
        </p:nvSpPr>
        <p:spPr>
          <a:xfrm>
            <a:off x="5085396" y="149405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</p:spTree>
    <p:extLst>
      <p:ext uri="{BB962C8B-B14F-4D97-AF65-F5344CB8AC3E}">
        <p14:creationId xmlns:p14="http://schemas.microsoft.com/office/powerpoint/2010/main" val="640450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8877D0-0E7D-4F03-9750-CE29CB92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" y="1230835"/>
            <a:ext cx="4539718" cy="3306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0=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from V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PROLEPTIC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8624" y="-1311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52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rank+m+v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9915521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CEB01-25BD-4CC0-9D09-9DC2650A1940}"/>
              </a:ext>
            </a:extLst>
          </p:cNvPr>
          <p:cNvSpPr txBox="1"/>
          <p:nvPr/>
        </p:nvSpPr>
        <p:spPr>
          <a:xfrm>
            <a:off x="5085396" y="1535473"/>
            <a:ext cx="46413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just 1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9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(4V+5M). Of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those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 just 1 burst (0.2)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2E07F68-7C79-4C26-A6E7-F5025BBD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43" y="2053592"/>
            <a:ext cx="6001173" cy="4500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1285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007775E7-D362-46AC-BC27-E5D583FC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C4D50-D492-4945-96C8-4FBCB4CC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87</a:t>
            </a:fld>
            <a:endParaRPr lang="it-IT"/>
          </a:p>
        </p:txBody>
      </p: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7E690C3-391C-4E56-8803-C787259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lowchart: Collate 37">
            <a:extLst>
              <a:ext uri="{FF2B5EF4-FFF2-40B4-BE49-F238E27FC236}">
                <a16:creationId xmlns:a16="http://schemas.microsoft.com/office/drawing/2014/main" id="{FC4549F6-3008-4695-80C9-14F916235B87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109F3A-5359-437C-8C68-6FC7B705BDB5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8B169-129A-4E61-8F3F-CCAF09D100CE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Collate 45">
            <a:extLst>
              <a:ext uri="{FF2B5EF4-FFF2-40B4-BE49-F238E27FC236}">
                <a16:creationId xmlns:a16="http://schemas.microsoft.com/office/drawing/2014/main" id="{BF8E14DD-8C91-40FF-B221-6B44CC94CCBD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06757-BABB-4FEA-B594-67FA4CE46EC9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058E7BF3-B658-4993-8DEE-73EC09935165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6A3A5B89-325B-4A78-B991-F18C1A536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2342CCC4-857F-47EB-8700-AB4DB443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9AE52138-F218-4DD0-9680-DB66F64E868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5175F2-A2B2-455B-BC7F-A2CA74A91C3B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0EFD45-2125-44CA-B1D7-E571CF6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1471CCF6-30A5-4169-8013-002F3274465C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AC7AA4-2E03-4EAE-90BC-48702D728F80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Histogram&#10;&#10;Description automatically generated">
            <a:extLst>
              <a:ext uri="{FF2B5EF4-FFF2-40B4-BE49-F238E27FC236}">
                <a16:creationId xmlns:a16="http://schemas.microsoft.com/office/drawing/2014/main" id="{B55A17CF-78D8-4FB9-97F3-CAE27D895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" y="8957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BF1C37-F55D-49F6-A847-2844BB69F834}"/>
              </a:ext>
            </a:extLst>
          </p:cNvPr>
          <p:cNvSpPr txBox="1"/>
          <p:nvPr/>
        </p:nvSpPr>
        <p:spPr>
          <a:xfrm>
            <a:off x="1885406" y="1652843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EF7808B5-8A35-4387-BEEE-A386AEE1F047}"/>
              </a:ext>
            </a:extLst>
          </p:cNvPr>
          <p:cNvSpPr/>
          <p:nvPr/>
        </p:nvSpPr>
        <p:spPr>
          <a:xfrm rot="9530062">
            <a:off x="1527563" y="1279124"/>
            <a:ext cx="283278" cy="80628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AD90F3-D476-41EC-ABF1-C354D22CF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7C3591-2314-420C-9FA1-1D303CAEAEBA}"/>
              </a:ext>
            </a:extLst>
          </p:cNvPr>
          <p:cNvSpPr txBox="1"/>
          <p:nvPr/>
        </p:nvSpPr>
        <p:spPr>
          <a:xfrm>
            <a:off x="1727391" y="2769716"/>
            <a:ext cx="8757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59B88009-B778-418B-B713-4E9904ADB35C}"/>
              </a:ext>
            </a:extLst>
          </p:cNvPr>
          <p:cNvSpPr/>
          <p:nvPr/>
        </p:nvSpPr>
        <p:spPr>
          <a:xfrm rot="7618132">
            <a:off x="1716816" y="3098766"/>
            <a:ext cx="152751" cy="318459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19425E48-B3C9-4562-82C7-89F90EB4E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" y="368431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F4B2473-5A11-41FF-B559-4F764AADB129}"/>
              </a:ext>
            </a:extLst>
          </p:cNvPr>
          <p:cNvSpPr txBox="1"/>
          <p:nvPr/>
        </p:nvSpPr>
        <p:spPr>
          <a:xfrm>
            <a:off x="1745067" y="3601328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normalized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owchart: Collate 69">
            <a:extLst>
              <a:ext uri="{FF2B5EF4-FFF2-40B4-BE49-F238E27FC236}">
                <a16:creationId xmlns:a16="http://schemas.microsoft.com/office/drawing/2014/main" id="{33BF2E04-DF6F-449E-93F8-9937424C6EE6}"/>
              </a:ext>
            </a:extLst>
          </p:cNvPr>
          <p:cNvSpPr/>
          <p:nvPr/>
        </p:nvSpPr>
        <p:spPr>
          <a:xfrm rot="3173424">
            <a:off x="1770883" y="391953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B5ED1F-0DB0-4CD1-8A53-64AB97772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6" y="3215172"/>
            <a:ext cx="1260000" cy="94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8CD447-21BB-486D-AA2A-54DA4BDBC804}"/>
              </a:ext>
            </a:extLst>
          </p:cNvPr>
          <p:cNvSpPr txBox="1"/>
          <p:nvPr/>
        </p:nvSpPr>
        <p:spPr>
          <a:xfrm>
            <a:off x="3922867" y="4083597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(%V)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DF11A303-73BC-4352-8530-EBA574F8B053}"/>
              </a:ext>
            </a:extLst>
          </p:cNvPr>
          <p:cNvSpPr/>
          <p:nvPr/>
        </p:nvSpPr>
        <p:spPr>
          <a:xfrm rot="21115515">
            <a:off x="4969679" y="4366367"/>
            <a:ext cx="110370" cy="39946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 descr="Chart, histogram&#10;&#10;Description automatically generated">
            <a:extLst>
              <a:ext uri="{FF2B5EF4-FFF2-40B4-BE49-F238E27FC236}">
                <a16:creationId xmlns:a16="http://schemas.microsoft.com/office/drawing/2014/main" id="{E43731F8-CE2B-4DA7-83EC-83228D6AE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" y="51817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Flowchart: Collate 73">
            <a:extLst>
              <a:ext uri="{FF2B5EF4-FFF2-40B4-BE49-F238E27FC236}">
                <a16:creationId xmlns:a16="http://schemas.microsoft.com/office/drawing/2014/main" id="{8634307B-B894-46FA-AD2B-E8A748537941}"/>
              </a:ext>
            </a:extLst>
          </p:cNvPr>
          <p:cNvSpPr/>
          <p:nvPr/>
        </p:nvSpPr>
        <p:spPr>
          <a:xfrm rot="5025691">
            <a:off x="2059051" y="4881273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FE573D-C418-40AA-9E52-B4DCF2F3E521}"/>
              </a:ext>
            </a:extLst>
          </p:cNvPr>
          <p:cNvSpPr txBox="1"/>
          <p:nvPr/>
        </p:nvSpPr>
        <p:spPr>
          <a:xfrm>
            <a:off x="1677917" y="4910240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B6DD5A4-4C37-4599-8F75-EBD65AE77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31" y="5481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Flowchart: Collate 79">
            <a:extLst>
              <a:ext uri="{FF2B5EF4-FFF2-40B4-BE49-F238E27FC236}">
                <a16:creationId xmlns:a16="http://schemas.microsoft.com/office/drawing/2014/main" id="{F50FABD2-2298-459A-BF1F-7BDF1E57BB3F}"/>
              </a:ext>
            </a:extLst>
          </p:cNvPr>
          <p:cNvSpPr/>
          <p:nvPr/>
        </p:nvSpPr>
        <p:spPr>
          <a:xfrm rot="7295276">
            <a:off x="3654779" y="5110858"/>
            <a:ext cx="136617" cy="56206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F9BD69-B6C6-4689-BF33-4FBD81E2F85A}"/>
              </a:ext>
            </a:extLst>
          </p:cNvPr>
          <p:cNvSpPr txBox="1"/>
          <p:nvPr/>
        </p:nvSpPr>
        <p:spPr>
          <a:xfrm>
            <a:off x="3807951" y="5231267"/>
            <a:ext cx="142795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r>
              <a:rPr lang="it-IT" sz="1200" u="sng" dirty="0" err="1">
                <a:solidFill>
                  <a:prstClr val="white"/>
                </a:solidFill>
                <a:latin typeface="Arial Narrow" panose="020B0606020202030204" pitchFamily="34" charset="0"/>
              </a:rPr>
              <a:t>m_v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9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6898</Words>
  <Application>Microsoft Office PowerPoint</Application>
  <PresentationFormat>Widescreen</PresentationFormat>
  <Paragraphs>956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112</cp:revision>
  <dcterms:created xsi:type="dcterms:W3CDTF">2022-01-26T08:17:53Z</dcterms:created>
  <dcterms:modified xsi:type="dcterms:W3CDTF">2022-03-17T15:22:24Z</dcterms:modified>
</cp:coreProperties>
</file>